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8" r:id="rId3"/>
    <p:sldId id="257" r:id="rId4"/>
    <p:sldId id="259" r:id="rId5"/>
    <p:sldId id="263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8493CD-A6CF-3641-83DB-7AF2AD9DF999}">
          <p14:sldIdLst>
            <p14:sldId id="256"/>
            <p14:sldId id="258"/>
            <p14:sldId id="257"/>
            <p14:sldId id="259"/>
            <p14:sldId id="263"/>
            <p14:sldId id="265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6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amsung%20840%20Pro:Users:cyrusortizluis:Desktop:EDAD:EDAD%20618: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5314261088834"/>
          <c:y val="0.199018059132175"/>
          <c:w val="0.697587201324808"/>
          <c:h val="0.6002415113130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Hispanic/Latino</c:v>
                </c:pt>
              </c:strCache>
            </c:strRef>
          </c:tx>
          <c:cat>
            <c:strRef>
              <c:f>Sheet1!$A$4:$A$14</c:f>
              <c:strCache>
                <c:ptCount val="11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2005-2006</c:v>
                </c:pt>
                <c:pt idx="4">
                  <c:v>2006-2007</c:v>
                </c:pt>
                <c:pt idx="5">
                  <c:v>2007-2008</c:v>
                </c:pt>
                <c:pt idx="6">
                  <c:v>2008-2009</c:v>
                </c:pt>
                <c:pt idx="7">
                  <c:v>2009-2010</c:v>
                </c:pt>
                <c:pt idx="8">
                  <c:v>2010-2011</c:v>
                </c:pt>
                <c:pt idx="9">
                  <c:v>2011-2012</c:v>
                </c:pt>
                <c:pt idx="10">
                  <c:v>2012-2013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40.9</c:v>
                </c:pt>
                <c:pt idx="1">
                  <c:v>41.5</c:v>
                </c:pt>
                <c:pt idx="2">
                  <c:v>42.7</c:v>
                </c:pt>
                <c:pt idx="3">
                  <c:v>46.3</c:v>
                </c:pt>
                <c:pt idx="4">
                  <c:v>48.0</c:v>
                </c:pt>
                <c:pt idx="5">
                  <c:v>51.0</c:v>
                </c:pt>
                <c:pt idx="6">
                  <c:v>54.0</c:v>
                </c:pt>
                <c:pt idx="7">
                  <c:v>56.0</c:v>
                </c:pt>
                <c:pt idx="8">
                  <c:v>58.0</c:v>
                </c:pt>
                <c:pt idx="9">
                  <c:v>59.0</c:v>
                </c:pt>
                <c:pt idx="10">
                  <c:v>62.2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Caucasian</c:v>
                </c:pt>
              </c:strCache>
            </c:strRef>
          </c:tx>
          <c:cat>
            <c:strRef>
              <c:f>Sheet1!$A$4:$A$14</c:f>
              <c:strCache>
                <c:ptCount val="11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2005-2006</c:v>
                </c:pt>
                <c:pt idx="4">
                  <c:v>2006-2007</c:v>
                </c:pt>
                <c:pt idx="5">
                  <c:v>2007-2008</c:v>
                </c:pt>
                <c:pt idx="6">
                  <c:v>2008-2009</c:v>
                </c:pt>
                <c:pt idx="7">
                  <c:v>2009-2010</c:v>
                </c:pt>
                <c:pt idx="8">
                  <c:v>2010-2011</c:v>
                </c:pt>
                <c:pt idx="9">
                  <c:v>2011-2012</c:v>
                </c:pt>
                <c:pt idx="10">
                  <c:v>2012-2013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45.1</c:v>
                </c:pt>
                <c:pt idx="1">
                  <c:v>44.4</c:v>
                </c:pt>
                <c:pt idx="2">
                  <c:v>43.5</c:v>
                </c:pt>
                <c:pt idx="3">
                  <c:v>41.2</c:v>
                </c:pt>
                <c:pt idx="4">
                  <c:v>40.0</c:v>
                </c:pt>
                <c:pt idx="5">
                  <c:v>36.6</c:v>
                </c:pt>
                <c:pt idx="6">
                  <c:v>34.8</c:v>
                </c:pt>
                <c:pt idx="7">
                  <c:v>33.9</c:v>
                </c:pt>
                <c:pt idx="8">
                  <c:v>31.3</c:v>
                </c:pt>
                <c:pt idx="9">
                  <c:v>29.7</c:v>
                </c:pt>
                <c:pt idx="10">
                  <c:v>27.6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Sheet1!$A$4:$A$14</c:f>
              <c:strCache>
                <c:ptCount val="11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2005-2006</c:v>
                </c:pt>
                <c:pt idx="4">
                  <c:v>2006-2007</c:v>
                </c:pt>
                <c:pt idx="5">
                  <c:v>2007-2008</c:v>
                </c:pt>
                <c:pt idx="6">
                  <c:v>2008-2009</c:v>
                </c:pt>
                <c:pt idx="7">
                  <c:v>2009-2010</c:v>
                </c:pt>
                <c:pt idx="8">
                  <c:v>2010-2011</c:v>
                </c:pt>
                <c:pt idx="9">
                  <c:v>2011-2012</c:v>
                </c:pt>
                <c:pt idx="10">
                  <c:v>2012-2013</c:v>
                </c:pt>
              </c:strCache>
            </c:strRef>
          </c:cat>
          <c:val>
            <c:numRef>
              <c:f>Sheet1!$D$4:$D$14</c:f>
              <c:numCache>
                <c:formatCode>General</c:formatCode>
                <c:ptCount val="11"/>
                <c:pt idx="0">
                  <c:v>14.0</c:v>
                </c:pt>
                <c:pt idx="1">
                  <c:v>14.1</c:v>
                </c:pt>
                <c:pt idx="2">
                  <c:v>13.8</c:v>
                </c:pt>
                <c:pt idx="3">
                  <c:v>12.5</c:v>
                </c:pt>
                <c:pt idx="4">
                  <c:v>12.0</c:v>
                </c:pt>
                <c:pt idx="5">
                  <c:v>12.4</c:v>
                </c:pt>
                <c:pt idx="6">
                  <c:v>11.2</c:v>
                </c:pt>
                <c:pt idx="7">
                  <c:v>10.1</c:v>
                </c:pt>
                <c:pt idx="8">
                  <c:v>10.7</c:v>
                </c:pt>
                <c:pt idx="9">
                  <c:v>11.3</c:v>
                </c:pt>
                <c:pt idx="10">
                  <c:v>10.2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597480"/>
        <c:axId val="2084594488"/>
      </c:lineChart>
      <c:catAx>
        <c:axId val="208459748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4594488"/>
        <c:crosses val="autoZero"/>
        <c:auto val="1"/>
        <c:lblAlgn val="ctr"/>
        <c:lblOffset val="100"/>
        <c:noMultiLvlLbl val="0"/>
      </c:catAx>
      <c:valAx>
        <c:axId val="2084594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84597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69173564842856"/>
          <c:y val="0.0670103092783505"/>
          <c:w val="0.770202402584292"/>
          <c:h val="0.678694699245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9th grade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Economically disadvantaged</c:v>
                </c:pt>
                <c:pt idx="1">
                  <c:v>Economically disadvantaged Hispanic/Latino</c:v>
                </c:pt>
                <c:pt idx="2">
                  <c:v>Not economically disadvantaged</c:v>
                </c:pt>
                <c:pt idx="3">
                  <c:v>Not economically disadvantaged Hispanic/Latino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0.631</c:v>
                </c:pt>
                <c:pt idx="1">
                  <c:v>0.52</c:v>
                </c:pt>
                <c:pt idx="2">
                  <c:v>0.834</c:v>
                </c:pt>
                <c:pt idx="3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10th grade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Economically disadvantaged</c:v>
                </c:pt>
                <c:pt idx="1">
                  <c:v>Economically disadvantaged Hispanic/Latino</c:v>
                </c:pt>
                <c:pt idx="2">
                  <c:v>Not economically disadvantaged</c:v>
                </c:pt>
                <c:pt idx="3">
                  <c:v>Not economically disadvantaged Hispanic/Latino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0.706</c:v>
                </c:pt>
                <c:pt idx="1">
                  <c:v>0.33</c:v>
                </c:pt>
                <c:pt idx="2">
                  <c:v>0.779</c:v>
                </c:pt>
                <c:pt idx="3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11th grade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Economically disadvantaged</c:v>
                </c:pt>
                <c:pt idx="1">
                  <c:v>Economically disadvantaged Hispanic/Latino</c:v>
                </c:pt>
                <c:pt idx="2">
                  <c:v>Not economically disadvantaged</c:v>
                </c:pt>
                <c:pt idx="3">
                  <c:v>Not economically disadvantaged Hispanic/Latino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0.527</c:v>
                </c:pt>
                <c:pt idx="1">
                  <c:v>0.33</c:v>
                </c:pt>
                <c:pt idx="2">
                  <c:v>0.722</c:v>
                </c:pt>
                <c:pt idx="3">
                  <c:v>0.48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6265448"/>
        <c:axId val="2086268504"/>
      </c:barChart>
      <c:catAx>
        <c:axId val="20862654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268504"/>
        <c:crosses val="autoZero"/>
        <c:auto val="1"/>
        <c:lblAlgn val="ctr"/>
        <c:lblOffset val="100"/>
        <c:noMultiLvlLbl val="0"/>
      </c:catAx>
      <c:valAx>
        <c:axId val="2086268504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crossAx val="2086265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9th grade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Economically disadvantaged</c:v>
                </c:pt>
                <c:pt idx="1">
                  <c:v>Economically disadvantaged Hispanic or Latino</c:v>
                </c:pt>
                <c:pt idx="2">
                  <c:v>Not economically disadvantaged</c:v>
                </c:pt>
                <c:pt idx="3">
                  <c:v>Not economically disadvantaged Hispanic or Latino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0.091</c:v>
                </c:pt>
                <c:pt idx="1">
                  <c:v>0.04</c:v>
                </c:pt>
                <c:pt idx="2">
                  <c:v>0.108</c:v>
                </c:pt>
                <c:pt idx="3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10th grade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Economically disadvantaged</c:v>
                </c:pt>
                <c:pt idx="1">
                  <c:v>Economically disadvantaged Hispanic or Latino</c:v>
                </c:pt>
                <c:pt idx="2">
                  <c:v>Not economically disadvantaged</c:v>
                </c:pt>
                <c:pt idx="3">
                  <c:v>Not economically disadvantaged Hispanic or Latino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0.02</c:v>
                </c:pt>
                <c:pt idx="1">
                  <c:v>0.02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11th grade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Economically disadvantaged</c:v>
                </c:pt>
                <c:pt idx="1">
                  <c:v>Economically disadvantaged Hispanic or Latino</c:v>
                </c:pt>
                <c:pt idx="2">
                  <c:v>Not economically disadvantaged</c:v>
                </c:pt>
                <c:pt idx="3">
                  <c:v>Not economically disadvantaged Hispanic or Latino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0.02</c:v>
                </c:pt>
                <c:pt idx="1">
                  <c:v>0.02</c:v>
                </c:pt>
                <c:pt idx="2">
                  <c:v>0.0</c:v>
                </c:pt>
                <c:pt idx="3" formatCode="General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6332424"/>
        <c:axId val="2086335480"/>
      </c:barChart>
      <c:catAx>
        <c:axId val="2086332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335480"/>
        <c:crosses val="autoZero"/>
        <c:auto val="1"/>
        <c:lblAlgn val="ctr"/>
        <c:lblOffset val="100"/>
        <c:noMultiLvlLbl val="0"/>
      </c:catAx>
      <c:valAx>
        <c:axId val="2086335480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crossAx val="2086332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74988967087"/>
          <c:y val="0.0714285714285714"/>
          <c:w val="0.855465124381576"/>
          <c:h val="0.705026871641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127226463104326"/>
                  <c:y val="-0.341346153846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11856823266219"/>
                  <c:y val="-0.26442307692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30298226144551"/>
                  <c:y val="-0.365384615384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27226463104327"/>
                  <c:y val="-0.322115384615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Economically disadvantaged</c:v>
                </c:pt>
                <c:pt idx="1">
                  <c:v>Economically disadvantaged Hispanic/Latino</c:v>
                </c:pt>
                <c:pt idx="2">
                  <c:v>Not economically disadvantaged</c:v>
                </c:pt>
                <c:pt idx="3">
                  <c:v>Not economically disadvantaged Hispanic/Latino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0.517</c:v>
                </c:pt>
                <c:pt idx="1">
                  <c:v>0.33</c:v>
                </c:pt>
                <c:pt idx="2">
                  <c:v>0.642</c:v>
                </c:pt>
                <c:pt idx="3">
                  <c:v>0.56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78"/>
        <c:axId val="2086310664"/>
        <c:axId val="2086340280"/>
      </c:barChart>
      <c:catAx>
        <c:axId val="2086310664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340280"/>
        <c:crosses val="autoZero"/>
        <c:auto val="1"/>
        <c:lblAlgn val="ctr"/>
        <c:lblOffset val="100"/>
        <c:noMultiLvlLbl val="0"/>
      </c:catAx>
      <c:valAx>
        <c:axId val="2086340280"/>
        <c:scaling>
          <c:orientation val="minMax"/>
        </c:scaling>
        <c:delete val="0"/>
        <c:axPos val="l"/>
        <c:numFmt formatCode="0.0%" sourceLinked="1"/>
        <c:majorTickMark val="in"/>
        <c:minorTickMark val="none"/>
        <c:tickLblPos val="nextTo"/>
        <c:crossAx val="2086310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6EBF3A-7A6A-6E4D-BBDE-F2BD7142213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6178A6-D774-F94A-BF6B-2226A1532A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882902"/>
            <a:ext cx="5829300" cy="1780108"/>
          </a:xfrm>
        </p:spPr>
        <p:txBody>
          <a:bodyPr/>
          <a:lstStyle/>
          <a:p>
            <a:pPr algn="l"/>
            <a:r>
              <a:rPr lang="en-US" dirty="0" smtClean="0">
                <a:latin typeface="Avenir Black"/>
                <a:cs typeface="Avenir Black"/>
              </a:rPr>
              <a:t>Vista High School Action Plan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4663010"/>
            <a:ext cx="2933700" cy="1473200"/>
          </a:xfrm>
        </p:spPr>
        <p:txBody>
          <a:bodyPr/>
          <a:lstStyle/>
          <a:p>
            <a:pPr algn="l"/>
            <a:r>
              <a:rPr lang="en-US" dirty="0" smtClean="0"/>
              <a:t>Cyrus Ortiz-Luis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7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17" b="-15707"/>
          <a:stretch/>
        </p:blipFill>
        <p:spPr>
          <a:xfrm>
            <a:off x="-1350701" y="2596896"/>
            <a:ext cx="10923640" cy="640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1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18039" t="28094" r="-18039" b="-28094"/>
          <a:stretch/>
        </p:blipFill>
        <p:spPr>
          <a:xfrm>
            <a:off x="-41415" y="2566089"/>
            <a:ext cx="11393065" cy="59793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demographics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1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18039" t="28094" r="-18039" b="-28094"/>
          <a:stretch/>
        </p:blipFill>
        <p:spPr>
          <a:xfrm>
            <a:off x="-41415" y="2566089"/>
            <a:ext cx="11393065" cy="5979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7750" y="3683000"/>
            <a:ext cx="279400" cy="4254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demographics at VHS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67136672"/>
              </p:ext>
            </p:extLst>
          </p:nvPr>
        </p:nvGraphicFramePr>
        <p:xfrm>
          <a:off x="262293" y="1239064"/>
          <a:ext cx="8676273" cy="570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26100" y="1161871"/>
            <a:ext cx="2056284" cy="1200329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81.7% of this population are also socioeconomically disadvantaged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28800" y="3289300"/>
            <a:ext cx="762000" cy="7747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961499">
            <a:off x="3265015" y="2382464"/>
            <a:ext cx="2056284" cy="646331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+2.5% Hispanic every year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9200" y="2362200"/>
            <a:ext cx="762000" cy="7747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7716" y="2365970"/>
            <a:ext cx="2056284" cy="92333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50.8% of VHS students are low SES AND Hispanic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6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 (12-13) – Language Arts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13195121"/>
              </p:ext>
            </p:extLst>
          </p:nvPr>
        </p:nvGraphicFramePr>
        <p:xfrm>
          <a:off x="151854" y="2254311"/>
          <a:ext cx="8992146" cy="441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78100" y="2254311"/>
            <a:ext cx="3454400" cy="44138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 (12-13) - Algebra 1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56002775"/>
              </p:ext>
            </p:extLst>
          </p:nvPr>
        </p:nvGraphicFramePr>
        <p:xfrm>
          <a:off x="317513" y="2247899"/>
          <a:ext cx="8697066" cy="440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78100" y="2254311"/>
            <a:ext cx="3200400" cy="44138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CST (12-13) – Life Science 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40196933"/>
              </p:ext>
            </p:extLst>
          </p:nvPr>
        </p:nvGraphicFramePr>
        <p:xfrm>
          <a:off x="325453" y="2356703"/>
          <a:ext cx="7612048" cy="421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806700" y="1974911"/>
            <a:ext cx="3429000" cy="44138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– Improve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35767"/>
            <a:ext cx="7408333" cy="345069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Provide training for teachers to create authentic assessments and rubrics aligned w/ CCSS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Design/create/implement common assessments based on CCSS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Provide teachers with time to discuss and reflect on assessments</a:t>
            </a:r>
          </a:p>
          <a:p>
            <a:pPr>
              <a:lnSpc>
                <a:spcPct val="110000"/>
              </a:lnSpc>
            </a:pPr>
            <a:r>
              <a:rPr lang="en-US" dirty="0"/>
              <a:t>Teachers will share results in all staff meeting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" y="5663297"/>
            <a:ext cx="770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Marzano</a:t>
            </a:r>
            <a:r>
              <a:rPr lang="en-US" dirty="0"/>
              <a:t>, R. J., &amp; </a:t>
            </a:r>
            <a:r>
              <a:rPr lang="en-US" dirty="0" err="1"/>
              <a:t>Heflebower</a:t>
            </a:r>
            <a:r>
              <a:rPr lang="en-US" dirty="0"/>
              <a:t>, T. (2011). Grades that show what students know. </a:t>
            </a:r>
            <a:r>
              <a:rPr lang="en-US" i="1" dirty="0"/>
              <a:t>Educational Leadership, </a:t>
            </a:r>
            <a:r>
              <a:rPr lang="en-US" dirty="0"/>
              <a:t>69(3), 34-39.</a:t>
            </a:r>
          </a:p>
        </p:txBody>
      </p:sp>
    </p:spTree>
    <p:extLst>
      <p:ext uri="{BB962C8B-B14F-4D97-AF65-F5344CB8AC3E}">
        <p14:creationId xmlns:p14="http://schemas.microsoft.com/office/powerpoint/2010/main" val="10374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75467"/>
            <a:ext cx="7408333" cy="345069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Increase promotion of AVID in middle schools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“Celebrating Future Dreamers” w/ families &amp; parents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Provide training for AVID teachers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Hire full time AVID teacher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- AVID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4284968"/>
            <a:ext cx="3644900" cy="2361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12904"/>
            <a:ext cx="4457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Dean, J. C. (2009). </a:t>
            </a:r>
            <a:r>
              <a:rPr lang="en-US" sz="1400" i="1" dirty="0"/>
              <a:t>The relationship between advancement via individual determination (AVID) and middle school student academic achievement and stakeholders' perceptions: A southern California case study. </a:t>
            </a:r>
            <a:r>
              <a:rPr lang="en-US" sz="1400" dirty="0"/>
              <a:t>(Doctoral dissertation). Retrieved from http://</a:t>
            </a:r>
            <a:r>
              <a:rPr lang="en-US" sz="1400" dirty="0" err="1"/>
              <a:t>ezproxy.csusm.edu</a:t>
            </a:r>
            <a:r>
              <a:rPr lang="en-US" sz="1400" dirty="0"/>
              <a:t>/</a:t>
            </a:r>
            <a:r>
              <a:rPr lang="en-US" sz="1400" dirty="0" err="1"/>
              <a:t>login?url</a:t>
            </a:r>
            <a:r>
              <a:rPr lang="en-US" sz="1400" dirty="0"/>
              <a:t>=http://</a:t>
            </a:r>
            <a:r>
              <a:rPr lang="en-US" sz="1400" dirty="0" err="1"/>
              <a:t>search.proquest.com</a:t>
            </a:r>
            <a:r>
              <a:rPr lang="en-US" sz="1400" dirty="0"/>
              <a:t>/</a:t>
            </a:r>
            <a:r>
              <a:rPr lang="en-US" sz="1400" dirty="0" err="1"/>
              <a:t>docview</a:t>
            </a:r>
            <a:r>
              <a:rPr lang="en-US" sz="1400" dirty="0"/>
              <a:t>/964179520?accountid=10363. (ED527135)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427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15266</TotalTime>
  <Words>261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Vista High School Action Plan</vt:lpstr>
      <vt:lpstr>Community demographics</vt:lpstr>
      <vt:lpstr>Percent demographics at VHS</vt:lpstr>
      <vt:lpstr>CST (12-13) – Language Arts</vt:lpstr>
      <vt:lpstr>CST (12-13) - Algebra 1</vt:lpstr>
      <vt:lpstr>CST (12-13) – Life Science 10th grade</vt:lpstr>
      <vt:lpstr>Action Plan – Improve assessment</vt:lpstr>
      <vt:lpstr>Action Plan - AVID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Vista High School Action Plan</dc:title>
  <dc:creator>Cyrus Ortiz-Luis</dc:creator>
  <cp:lastModifiedBy>Cyrus Ortiz-Luis</cp:lastModifiedBy>
  <cp:revision>26</cp:revision>
  <dcterms:created xsi:type="dcterms:W3CDTF">2013-11-18T21:04:45Z</dcterms:created>
  <dcterms:modified xsi:type="dcterms:W3CDTF">2013-12-05T02:13:36Z</dcterms:modified>
</cp:coreProperties>
</file>