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147" autoAdjust="0"/>
  </p:normalViewPr>
  <p:slideViewPr>
    <p:cSldViewPr>
      <p:cViewPr>
        <p:scale>
          <a:sx n="121" d="100"/>
          <a:sy n="121" d="100"/>
        </p:scale>
        <p:origin x="-20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FD964-4995-FE46-8739-C1C169B916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1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557B3-89EB-0B44-AB9D-7BD2B1C4F5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5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CB0BE-B973-4D48-BF42-7E6DF19191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1CB1A-08FB-1247-A282-5419C58646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0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0B15CB-F358-3E49-AEC4-D4D003679D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9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E886E-710F-2E4A-AABD-481EB23322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8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3400C-E630-7749-B094-DBE8B44DD6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5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1B1AA-B75D-784F-A235-1694AB0012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0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43401-8B76-1C49-880F-56E0DFEE1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3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FC16D-57E1-B343-BC3A-72BDD2649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7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4E837-0401-224C-8D1B-BABBCD01AD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1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098B9E-6C11-5741-84BB-50539C006B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9" charset="-128"/>
          <a:cs typeface="ＭＳ Ｐゴシック" pitchFamily="-10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9" charset="-128"/>
          <a:cs typeface="ＭＳ Ｐゴシック" pitchFamily="-10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9" charset="-128"/>
          <a:cs typeface="ＭＳ Ｐゴシック" pitchFamily="-10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952500"/>
            <a:ext cx="9104313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3190875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 rot="1908893">
            <a:off x="699132" y="5179533"/>
            <a:ext cx="1831975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8275" indent="-16827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Partnership w/ CSUSM </a:t>
            </a:r>
            <a:r>
              <a:rPr lang="en-US" sz="1000" dirty="0" smtClean="0"/>
              <a:t>STEM</a:t>
            </a:r>
          </a:p>
          <a:p>
            <a:pPr marL="171450" indent="-171450">
              <a:spcBef>
                <a:spcPct val="50000"/>
              </a:spcBef>
              <a:buFont typeface="Arial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California Ed Code</a:t>
            </a:r>
            <a:endParaRPr lang="en-US" sz="10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685800"/>
            <a:ext cx="237648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1066800"/>
            <a:ext cx="227806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27050"/>
            <a:ext cx="233045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762000" y="992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2800" dirty="0" smtClean="0">
                <a:solidFill>
                  <a:schemeClr val="tx2"/>
                </a:solidFill>
              </a:rPr>
              <a:t>Vista HS’s Context </a:t>
            </a:r>
            <a:r>
              <a:rPr lang="en-US" sz="2800" dirty="0">
                <a:solidFill>
                  <a:schemeClr val="tx2"/>
                </a:solidFill>
              </a:rPr>
              <a:t>Map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3321" name="Text Box 11"/>
          <p:cNvSpPr txBox="1">
            <a:spLocks noChangeArrowheads="1"/>
          </p:cNvSpPr>
          <p:nvPr/>
        </p:nvSpPr>
        <p:spPr bwMode="auto">
          <a:xfrm rot="-700341">
            <a:off x="139700" y="307975"/>
            <a:ext cx="197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i="1">
                <a:latin typeface="Comic Sans MS" charset="0"/>
              </a:rPr>
              <a:t>SOCIAL and CULTURAL</a:t>
            </a:r>
          </a:p>
          <a:p>
            <a:r>
              <a:rPr lang="en-US" sz="1200" b="1" i="1">
                <a:latin typeface="Comic Sans MS" charset="0"/>
              </a:rPr>
              <a:t> TRENDS</a:t>
            </a:r>
            <a:endParaRPr lang="en-US" sz="1200">
              <a:latin typeface="Comic Sans MS" charset="0"/>
            </a:endParaRPr>
          </a:p>
        </p:txBody>
      </p:sp>
      <p:sp>
        <p:nvSpPr>
          <p:cNvPr id="13322" name="Text Box 12"/>
          <p:cNvSpPr txBox="1">
            <a:spLocks noChangeArrowheads="1"/>
          </p:cNvSpPr>
          <p:nvPr/>
        </p:nvSpPr>
        <p:spPr bwMode="auto">
          <a:xfrm rot="1786129">
            <a:off x="579438" y="5843588"/>
            <a:ext cx="108426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1400" b="1" i="1" dirty="0">
                <a:latin typeface="Comic Sans MS" charset="0"/>
              </a:rPr>
              <a:t>SUPPORT </a:t>
            </a:r>
          </a:p>
          <a:p>
            <a:pPr>
              <a:lnSpc>
                <a:spcPct val="70000"/>
              </a:lnSpc>
            </a:pPr>
            <a:r>
              <a:rPr lang="en-US" sz="1400" b="1" i="1" dirty="0">
                <a:latin typeface="Comic Sans MS" charset="0"/>
              </a:rPr>
              <a:t>FACTORS</a:t>
            </a:r>
            <a:endParaRPr lang="en-US" sz="1400" dirty="0">
              <a:latin typeface="Comic Sans MS" charset="0"/>
            </a:endParaRPr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1592263" y="5394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>
              <a:latin typeface="Times" charset="0"/>
            </a:endParaRPr>
          </a:p>
        </p:txBody>
      </p:sp>
      <p:sp>
        <p:nvSpPr>
          <p:cNvPr id="13324" name="Text Box 14"/>
          <p:cNvSpPr txBox="1">
            <a:spLocks noChangeArrowheads="1"/>
          </p:cNvSpPr>
          <p:nvPr/>
        </p:nvSpPr>
        <p:spPr bwMode="auto">
          <a:xfrm rot="531316">
            <a:off x="7543800" y="381000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i="1">
                <a:latin typeface="Comic Sans MS" charset="0"/>
              </a:rPr>
              <a:t>EDUCATIONAL </a:t>
            </a:r>
          </a:p>
          <a:p>
            <a:r>
              <a:rPr lang="en-US" sz="1200" b="1" i="1">
                <a:latin typeface="Comic Sans MS" charset="0"/>
              </a:rPr>
              <a:t>TRENDS</a:t>
            </a:r>
            <a:endParaRPr lang="en-US" sz="1200">
              <a:latin typeface="Comic Sans MS" charset="0"/>
            </a:endParaRPr>
          </a:p>
        </p:txBody>
      </p:sp>
      <p:sp>
        <p:nvSpPr>
          <p:cNvPr id="13325" name="Text Box 15"/>
          <p:cNvSpPr txBox="1">
            <a:spLocks noChangeArrowheads="1"/>
          </p:cNvSpPr>
          <p:nvPr/>
        </p:nvSpPr>
        <p:spPr bwMode="auto">
          <a:xfrm>
            <a:off x="2590800" y="762000"/>
            <a:ext cx="2223899" cy="67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b="1" i="1" dirty="0">
                <a:latin typeface="Comic Sans MS" charset="0"/>
              </a:rPr>
              <a:t>POLITICAL Influences </a:t>
            </a:r>
          </a:p>
          <a:p>
            <a:pPr>
              <a:lnSpc>
                <a:spcPct val="90000"/>
              </a:lnSpc>
            </a:pPr>
            <a:r>
              <a:rPr lang="en-US" sz="1400" b="1" i="1" dirty="0">
                <a:latin typeface="Comic Sans MS" charset="0"/>
              </a:rPr>
              <a:t>and </a:t>
            </a:r>
          </a:p>
          <a:p>
            <a:pPr>
              <a:lnSpc>
                <a:spcPct val="90000"/>
              </a:lnSpc>
            </a:pPr>
            <a:r>
              <a:rPr lang="en-US" sz="1400" b="1" i="1" dirty="0">
                <a:latin typeface="Comic Sans MS" charset="0"/>
              </a:rPr>
              <a:t>LEGAL issues</a:t>
            </a:r>
          </a:p>
        </p:txBody>
      </p:sp>
      <p:sp>
        <p:nvSpPr>
          <p:cNvPr id="13326" name="Text Box 16"/>
          <p:cNvSpPr txBox="1">
            <a:spLocks noChangeArrowheads="1"/>
          </p:cNvSpPr>
          <p:nvPr/>
        </p:nvSpPr>
        <p:spPr bwMode="auto">
          <a:xfrm>
            <a:off x="5257800" y="609600"/>
            <a:ext cx="12690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i="1" dirty="0">
                <a:latin typeface="Comic Sans MS" charset="0"/>
              </a:rPr>
              <a:t>ECONOMIC</a:t>
            </a:r>
          </a:p>
          <a:p>
            <a:r>
              <a:rPr lang="en-US" sz="1400" b="1" i="1" dirty="0">
                <a:latin typeface="Comic Sans MS" charset="0"/>
              </a:rPr>
              <a:t>CLIMATE</a:t>
            </a:r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4419600" y="3657600"/>
            <a:ext cx="1307895" cy="27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400" b="1" i="1" dirty="0" smtClean="0">
                <a:latin typeface="Comic Sans MS" charset="0"/>
              </a:rPr>
              <a:t>School </a:t>
            </a:r>
            <a:r>
              <a:rPr lang="en-US" sz="1400" b="1" i="1" dirty="0">
                <a:latin typeface="Comic Sans MS" charset="0"/>
              </a:rPr>
              <a:t>goals</a:t>
            </a:r>
          </a:p>
        </p:txBody>
      </p:sp>
      <p:sp>
        <p:nvSpPr>
          <p:cNvPr id="13328" name="Text Box 18"/>
          <p:cNvSpPr txBox="1">
            <a:spLocks noChangeArrowheads="1"/>
          </p:cNvSpPr>
          <p:nvPr/>
        </p:nvSpPr>
        <p:spPr bwMode="auto">
          <a:xfrm rot="1800000">
            <a:off x="1197253" y="5058775"/>
            <a:ext cx="18319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8275" indent="-16827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PTSA</a:t>
            </a:r>
            <a:endParaRPr lang="en-US" sz="1000" dirty="0"/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  <p:sp>
        <p:nvSpPr>
          <p:cNvPr id="13329" name="Text Box 19"/>
          <p:cNvSpPr txBox="1">
            <a:spLocks noChangeArrowheads="1"/>
          </p:cNvSpPr>
          <p:nvPr/>
        </p:nvSpPr>
        <p:spPr bwMode="auto">
          <a:xfrm>
            <a:off x="3886200" y="4267200"/>
            <a:ext cx="1981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5888" indent="-115888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Increased performance of Latino students and sped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Aligning PLCs w/ School Values/Vision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Improve student critical thinking for common </a:t>
            </a:r>
            <a:r>
              <a:rPr lang="en-US" sz="1000" dirty="0" smtClean="0"/>
              <a:t>core</a:t>
            </a:r>
          </a:p>
          <a:p>
            <a:pPr marL="171450" indent="-171450">
              <a:spcBef>
                <a:spcPct val="50000"/>
              </a:spcBef>
              <a:buFont typeface="Arial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SCHOOL SAFETY AS A PRIORITY</a:t>
            </a:r>
            <a:endParaRPr lang="en-US" sz="1000" dirty="0" smtClean="0">
              <a:solidFill>
                <a:srgbClr val="FF0000"/>
              </a:solidFill>
            </a:endParaRPr>
          </a:p>
          <a:p>
            <a:pPr marL="171450" indent="-171450">
              <a:spcBef>
                <a:spcPct val="50000"/>
              </a:spcBef>
              <a:buFont typeface="Arial"/>
              <a:buChar char="•"/>
            </a:pPr>
            <a:endParaRPr lang="en-US" sz="1000" dirty="0"/>
          </a:p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  <p:sp>
        <p:nvSpPr>
          <p:cNvPr id="13330" name="Text Box 20"/>
          <p:cNvSpPr txBox="1">
            <a:spLocks noChangeArrowheads="1"/>
          </p:cNvSpPr>
          <p:nvPr/>
        </p:nvSpPr>
        <p:spPr bwMode="auto">
          <a:xfrm>
            <a:off x="4876800" y="1507882"/>
            <a:ext cx="2133600" cy="216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5888" indent="-115888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1450" indent="-1714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000" dirty="0" smtClean="0"/>
              <a:t>Bad economy</a:t>
            </a:r>
          </a:p>
          <a:p>
            <a:pPr marL="171450" indent="-1714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000" dirty="0" smtClean="0"/>
              <a:t>Prop 30 &amp; 32</a:t>
            </a:r>
            <a:endParaRPr lang="en-US" sz="1000" dirty="0"/>
          </a:p>
          <a:p>
            <a:pPr marL="171450" indent="-1714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000" dirty="0" smtClean="0"/>
              <a:t>Increased </a:t>
            </a:r>
            <a:r>
              <a:rPr lang="en-US" sz="1000" dirty="0"/>
              <a:t>class </a:t>
            </a:r>
            <a:r>
              <a:rPr lang="en-US" sz="1000" dirty="0" smtClean="0"/>
              <a:t>size</a:t>
            </a:r>
          </a:p>
          <a:p>
            <a:pPr marL="171450" indent="-1714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000" dirty="0" smtClean="0"/>
              <a:t>Merit pay</a:t>
            </a:r>
            <a:endParaRPr lang="en-US" sz="1000" dirty="0"/>
          </a:p>
          <a:p>
            <a:pPr marL="171450" indent="-1714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000" dirty="0" smtClean="0"/>
              <a:t>Pink Slips</a:t>
            </a:r>
            <a:endParaRPr lang="en-US" sz="1000" dirty="0"/>
          </a:p>
          <a:p>
            <a:pPr marL="171450" indent="-1714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000" dirty="0" smtClean="0"/>
              <a:t>Temporary/Probationary/Permanent</a:t>
            </a:r>
          </a:p>
          <a:p>
            <a:pPr marL="171450" indent="-1714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000" dirty="0" smtClean="0"/>
              <a:t>Mainstreaming students</a:t>
            </a:r>
          </a:p>
          <a:p>
            <a:pPr marL="171450" indent="-1714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000" dirty="0" smtClean="0"/>
              <a:t>Homelessness and poverty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n-US" sz="1000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n-US" sz="1000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n-US" sz="1000" dirty="0"/>
          </a:p>
        </p:txBody>
      </p:sp>
      <p:sp>
        <p:nvSpPr>
          <p:cNvPr id="13331" name="Text Box 21"/>
          <p:cNvSpPr txBox="1">
            <a:spLocks noChangeArrowheads="1"/>
          </p:cNvSpPr>
          <p:nvPr/>
        </p:nvSpPr>
        <p:spPr bwMode="auto">
          <a:xfrm rot="1908893">
            <a:off x="1583693" y="4837749"/>
            <a:ext cx="18319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8275" indent="-16827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Character Leader program</a:t>
            </a:r>
            <a:endParaRPr lang="en-US" sz="1000" dirty="0"/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  <p:sp>
        <p:nvSpPr>
          <p:cNvPr id="13332" name="Text Box 22"/>
          <p:cNvSpPr txBox="1">
            <a:spLocks noChangeArrowheads="1"/>
          </p:cNvSpPr>
          <p:nvPr/>
        </p:nvSpPr>
        <p:spPr bwMode="auto">
          <a:xfrm rot="1908893">
            <a:off x="2030961" y="4595314"/>
            <a:ext cx="1513156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68275" indent="-16827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Data driven teachers</a:t>
            </a:r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  <p:pic>
        <p:nvPicPr>
          <p:cNvPr id="13333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3206750"/>
            <a:ext cx="2395537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4" name="Text Box 24"/>
          <p:cNvSpPr txBox="1">
            <a:spLocks noChangeArrowheads="1"/>
          </p:cNvSpPr>
          <p:nvPr/>
        </p:nvSpPr>
        <p:spPr bwMode="auto">
          <a:xfrm rot="21175014">
            <a:off x="2458575" y="1462660"/>
            <a:ext cx="1828800" cy="2931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00" dirty="0" smtClean="0"/>
              <a:t>•	Prop 30 &amp; 32</a:t>
            </a:r>
            <a:endParaRPr lang="en-US" sz="900" dirty="0"/>
          </a:p>
          <a:p>
            <a:pPr>
              <a:spcBef>
                <a:spcPct val="50000"/>
              </a:spcBef>
            </a:pPr>
            <a:r>
              <a:rPr lang="en-US" sz="900" dirty="0"/>
              <a:t>•	</a:t>
            </a:r>
            <a:r>
              <a:rPr lang="en-US" sz="900" dirty="0" smtClean="0"/>
              <a:t>Teacher’s Union</a:t>
            </a:r>
            <a:endParaRPr lang="en-US" sz="900" dirty="0"/>
          </a:p>
          <a:p>
            <a:pPr>
              <a:spcBef>
                <a:spcPct val="50000"/>
              </a:spcBef>
            </a:pPr>
            <a:r>
              <a:rPr lang="en-US" sz="900" dirty="0"/>
              <a:t>•	Political Climate</a:t>
            </a:r>
          </a:p>
          <a:p>
            <a:pPr>
              <a:spcBef>
                <a:spcPct val="50000"/>
              </a:spcBef>
            </a:pPr>
            <a:r>
              <a:rPr lang="en-US" sz="900" dirty="0"/>
              <a:t>•	</a:t>
            </a:r>
            <a:r>
              <a:rPr lang="en-US" sz="900" dirty="0" smtClean="0"/>
              <a:t>Classroom size</a:t>
            </a:r>
            <a:endParaRPr lang="en-US" sz="900" dirty="0"/>
          </a:p>
          <a:p>
            <a:pPr marL="171450" indent="-171450">
              <a:spcBef>
                <a:spcPct val="50000"/>
              </a:spcBef>
              <a:buFont typeface="Arial"/>
              <a:buChar char="•"/>
            </a:pPr>
            <a:r>
              <a:rPr lang="en-US" sz="900" dirty="0" smtClean="0"/>
              <a:t>NCLB</a:t>
            </a:r>
            <a:r>
              <a:rPr lang="en-US" sz="900" dirty="0"/>
              <a:t>/RTT/ADA/</a:t>
            </a:r>
            <a:r>
              <a:rPr lang="en-US" sz="900" dirty="0" smtClean="0"/>
              <a:t>IDEA</a:t>
            </a:r>
          </a:p>
          <a:p>
            <a:pPr marL="171450" indent="-171450">
              <a:spcBef>
                <a:spcPct val="50000"/>
              </a:spcBef>
              <a:buFont typeface="Arial"/>
              <a:buChar char="•"/>
            </a:pPr>
            <a:r>
              <a:rPr lang="en-US" sz="900" dirty="0" err="1" smtClean="0">
                <a:solidFill>
                  <a:srgbClr val="FF0000"/>
                </a:solidFill>
              </a:rPr>
              <a:t>Cyberbullying</a:t>
            </a:r>
            <a:endParaRPr lang="en-US" sz="900" dirty="0" smtClean="0">
              <a:solidFill>
                <a:srgbClr val="FF0000"/>
              </a:solidFill>
            </a:endParaRPr>
          </a:p>
          <a:p>
            <a:pPr marL="171450" indent="-171450">
              <a:spcBef>
                <a:spcPct val="50000"/>
              </a:spcBef>
              <a:buFont typeface="Arial"/>
              <a:buChar char="•"/>
            </a:pPr>
            <a:r>
              <a:rPr lang="en-US" sz="900" dirty="0" smtClean="0">
                <a:solidFill>
                  <a:srgbClr val="FF0000"/>
                </a:solidFill>
              </a:rPr>
              <a:t>FRISK</a:t>
            </a:r>
          </a:p>
          <a:p>
            <a:pPr marL="171450" indent="-171450">
              <a:spcBef>
                <a:spcPct val="50000"/>
              </a:spcBef>
              <a:buFont typeface="Arial"/>
              <a:buChar char="•"/>
            </a:pPr>
            <a:r>
              <a:rPr lang="en-US" sz="900" dirty="0" smtClean="0">
                <a:solidFill>
                  <a:srgbClr val="FF0000"/>
                </a:solidFill>
              </a:rPr>
              <a:t>Freedom of Speech</a:t>
            </a:r>
          </a:p>
          <a:p>
            <a:pPr marL="171450" indent="-171450">
              <a:spcBef>
                <a:spcPct val="50000"/>
              </a:spcBef>
              <a:buFont typeface="Arial"/>
              <a:buChar char="•"/>
            </a:pPr>
            <a:r>
              <a:rPr lang="en-US" sz="900" i="1" dirty="0" smtClean="0">
                <a:solidFill>
                  <a:srgbClr val="FF0000"/>
                </a:solidFill>
              </a:rPr>
              <a:t>Tinker</a:t>
            </a:r>
          </a:p>
          <a:p>
            <a:pPr marL="171450" indent="-171450">
              <a:spcBef>
                <a:spcPct val="50000"/>
              </a:spcBef>
              <a:buFont typeface="Arial"/>
              <a:buChar char="•"/>
            </a:pPr>
            <a:r>
              <a:rPr lang="en-US" sz="900" i="1" dirty="0" smtClean="0">
                <a:solidFill>
                  <a:srgbClr val="FF0000"/>
                </a:solidFill>
              </a:rPr>
              <a:t>Teacher Contract</a:t>
            </a:r>
          </a:p>
          <a:p>
            <a:pPr marL="171450" indent="-171450">
              <a:spcBef>
                <a:spcPct val="50000"/>
              </a:spcBef>
              <a:buFont typeface="Arial"/>
              <a:buChar char="•"/>
            </a:pPr>
            <a:r>
              <a:rPr lang="en-US" sz="900" i="1" dirty="0" smtClean="0">
                <a:solidFill>
                  <a:srgbClr val="FF0000"/>
                </a:solidFill>
              </a:rPr>
              <a:t>Documentation</a:t>
            </a:r>
          </a:p>
          <a:p>
            <a:pPr marL="171450" indent="-171450">
              <a:spcBef>
                <a:spcPct val="50000"/>
              </a:spcBef>
              <a:buFont typeface="Arial"/>
              <a:buChar char="•"/>
            </a:pPr>
            <a:r>
              <a:rPr lang="en-US" sz="900" i="1" dirty="0" smtClean="0">
                <a:solidFill>
                  <a:srgbClr val="FF0000"/>
                </a:solidFill>
              </a:rPr>
              <a:t>CA Ed Code</a:t>
            </a:r>
            <a:endParaRPr lang="en-US" sz="900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sz="900" dirty="0"/>
          </a:p>
          <a:p>
            <a:pPr>
              <a:spcBef>
                <a:spcPct val="50000"/>
              </a:spcBef>
            </a:pPr>
            <a:endParaRPr lang="en-US" sz="900" dirty="0"/>
          </a:p>
        </p:txBody>
      </p:sp>
      <p:pic>
        <p:nvPicPr>
          <p:cNvPr id="13335" name="Picture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2327275"/>
            <a:ext cx="233045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1377950"/>
            <a:ext cx="2395537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7" name="Text Box 27"/>
          <p:cNvSpPr txBox="1">
            <a:spLocks noChangeArrowheads="1"/>
          </p:cNvSpPr>
          <p:nvPr/>
        </p:nvSpPr>
        <p:spPr bwMode="auto">
          <a:xfrm rot="20722408">
            <a:off x="-4678" y="941887"/>
            <a:ext cx="2057400" cy="22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1000" dirty="0" smtClean="0"/>
              <a:t>•  Access to Technology</a:t>
            </a:r>
            <a:endParaRPr lang="en-US" sz="1000" dirty="0"/>
          </a:p>
        </p:txBody>
      </p:sp>
      <p:sp>
        <p:nvSpPr>
          <p:cNvPr id="13338" name="Text Box 28"/>
          <p:cNvSpPr txBox="1">
            <a:spLocks noChangeArrowheads="1"/>
          </p:cNvSpPr>
          <p:nvPr/>
        </p:nvSpPr>
        <p:spPr bwMode="auto">
          <a:xfrm rot="20722408">
            <a:off x="6492" y="1768347"/>
            <a:ext cx="1981200" cy="35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Increase of Latino students </a:t>
            </a:r>
            <a:r>
              <a:rPr lang="en-US" sz="1000" dirty="0" smtClean="0">
                <a:sym typeface="Wingdings"/>
              </a:rPr>
              <a:t> “white flight” to other HS</a:t>
            </a:r>
            <a:endParaRPr lang="en-US" sz="1000" dirty="0"/>
          </a:p>
        </p:txBody>
      </p:sp>
      <p:sp>
        <p:nvSpPr>
          <p:cNvPr id="13339" name="Text Box 29"/>
          <p:cNvSpPr txBox="1">
            <a:spLocks noChangeArrowheads="1"/>
          </p:cNvSpPr>
          <p:nvPr/>
        </p:nvSpPr>
        <p:spPr bwMode="auto">
          <a:xfrm rot="20722408">
            <a:off x="7938" y="2701566"/>
            <a:ext cx="1981200" cy="434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Social Media &amp; </a:t>
            </a:r>
            <a:r>
              <a:rPr lang="en-US" sz="1000" dirty="0" smtClean="0"/>
              <a:t>Networking</a:t>
            </a:r>
          </a:p>
          <a:p>
            <a:pPr marL="171450" indent="-171450">
              <a:lnSpc>
                <a:spcPct val="85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000" dirty="0" err="1" smtClean="0">
                <a:solidFill>
                  <a:srgbClr val="FF0000"/>
                </a:solidFill>
              </a:rPr>
              <a:t>cyberbullying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3340" name="Text Box 30"/>
          <p:cNvSpPr txBox="1">
            <a:spLocks noChangeArrowheads="1"/>
          </p:cNvSpPr>
          <p:nvPr/>
        </p:nvSpPr>
        <p:spPr bwMode="auto">
          <a:xfrm rot="20722408">
            <a:off x="7938" y="3719840"/>
            <a:ext cx="1981200" cy="22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Homelessness</a:t>
            </a:r>
            <a:endParaRPr lang="en-US" sz="1000" dirty="0"/>
          </a:p>
        </p:txBody>
      </p:sp>
      <p:pic>
        <p:nvPicPr>
          <p:cNvPr id="13341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3276600"/>
            <a:ext cx="237648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2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2438400"/>
            <a:ext cx="237648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3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1533525"/>
            <a:ext cx="237648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4" name="Text Box 34"/>
          <p:cNvSpPr txBox="1">
            <a:spLocks noChangeArrowheads="1"/>
          </p:cNvSpPr>
          <p:nvPr/>
        </p:nvSpPr>
        <p:spPr bwMode="auto">
          <a:xfrm rot="562081">
            <a:off x="7232721" y="1061729"/>
            <a:ext cx="1828800" cy="22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Common core</a:t>
            </a:r>
            <a:endParaRPr lang="en-US" sz="1000" dirty="0"/>
          </a:p>
        </p:txBody>
      </p:sp>
      <p:sp>
        <p:nvSpPr>
          <p:cNvPr id="13345" name="Text Box 35"/>
          <p:cNvSpPr txBox="1">
            <a:spLocks noChangeArrowheads="1"/>
          </p:cNvSpPr>
          <p:nvPr/>
        </p:nvSpPr>
        <p:spPr bwMode="auto">
          <a:xfrm rot="585309">
            <a:off x="7234093" y="1969010"/>
            <a:ext cx="1981200" cy="22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Merit pay</a:t>
            </a:r>
            <a:endParaRPr lang="en-US" sz="1000" dirty="0"/>
          </a:p>
        </p:txBody>
      </p:sp>
      <p:sp>
        <p:nvSpPr>
          <p:cNvPr id="13346" name="Text Box 36"/>
          <p:cNvSpPr txBox="1">
            <a:spLocks noChangeArrowheads="1"/>
          </p:cNvSpPr>
          <p:nvPr/>
        </p:nvSpPr>
        <p:spPr bwMode="auto">
          <a:xfrm rot="695176">
            <a:off x="7236390" y="2863643"/>
            <a:ext cx="1981200" cy="22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1000" dirty="0" smtClean="0"/>
              <a:t>•	PLC</a:t>
            </a:r>
            <a:endParaRPr lang="en-US" sz="1000" dirty="0"/>
          </a:p>
        </p:txBody>
      </p:sp>
      <p:sp>
        <p:nvSpPr>
          <p:cNvPr id="13347" name="Text Box 37"/>
          <p:cNvSpPr txBox="1">
            <a:spLocks noChangeArrowheads="1"/>
          </p:cNvSpPr>
          <p:nvPr/>
        </p:nvSpPr>
        <p:spPr bwMode="auto">
          <a:xfrm rot="695176">
            <a:off x="7312590" y="3701843"/>
            <a:ext cx="1981200" cy="22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1000" dirty="0" smtClean="0"/>
              <a:t>•</a:t>
            </a:r>
            <a:r>
              <a:rPr lang="en-US" sz="1000" dirty="0"/>
              <a:t> </a:t>
            </a:r>
            <a:r>
              <a:rPr lang="en-US" sz="1000" dirty="0" smtClean="0"/>
              <a:t>NCLB</a:t>
            </a:r>
            <a:endParaRPr lang="en-US" sz="1000" dirty="0"/>
          </a:p>
        </p:txBody>
      </p:sp>
      <p:sp>
        <p:nvSpPr>
          <p:cNvPr id="13348" name="Text Box 38"/>
          <p:cNvSpPr txBox="1">
            <a:spLocks noChangeArrowheads="1"/>
          </p:cNvSpPr>
          <p:nvPr/>
        </p:nvSpPr>
        <p:spPr bwMode="auto">
          <a:xfrm rot="-2690406">
            <a:off x="5705564" y="5003946"/>
            <a:ext cx="18430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i="1" dirty="0">
                <a:latin typeface="Comic Sans MS" charset="0"/>
              </a:rPr>
              <a:t>Barriers and UNCERTAINTIES</a:t>
            </a:r>
            <a:endParaRPr lang="en-US" sz="1400" dirty="0">
              <a:latin typeface="Comic Sans MS" charset="0"/>
            </a:endParaRPr>
          </a:p>
        </p:txBody>
      </p:sp>
      <p:sp>
        <p:nvSpPr>
          <p:cNvPr id="13349" name="Text Box 39"/>
          <p:cNvSpPr txBox="1">
            <a:spLocks noChangeArrowheads="1"/>
          </p:cNvSpPr>
          <p:nvPr/>
        </p:nvSpPr>
        <p:spPr bwMode="auto">
          <a:xfrm>
            <a:off x="7239000" y="4648200"/>
            <a:ext cx="1828800" cy="23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5888" indent="-115888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168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dirty="0" smtClean="0"/>
              <a:t>Barriers</a:t>
            </a:r>
          </a:p>
          <a:p>
            <a:pPr marL="171450" indent="-171450">
              <a:spcBef>
                <a:spcPct val="50000"/>
              </a:spcBef>
              <a:buFont typeface="Arial"/>
              <a:buChar char="•"/>
            </a:pPr>
            <a:r>
              <a:rPr lang="en-US" sz="1000" dirty="0" smtClean="0"/>
              <a:t>Parents who are not involved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•</a:t>
            </a:r>
            <a:r>
              <a:rPr lang="en-US" sz="1000" dirty="0"/>
              <a:t>	</a:t>
            </a:r>
            <a:r>
              <a:rPr lang="en-US" sz="1000" dirty="0" smtClean="0"/>
              <a:t>Teachers who are complainers and not problem solvers</a:t>
            </a:r>
          </a:p>
          <a:p>
            <a:pPr>
              <a:spcBef>
                <a:spcPct val="50000"/>
              </a:spcBef>
            </a:pPr>
            <a:r>
              <a:rPr lang="en-US" sz="1000" dirty="0" smtClean="0"/>
              <a:t>Uncertainties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New superintendent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•	</a:t>
            </a:r>
            <a:r>
              <a:rPr lang="en-US" sz="1000" dirty="0" smtClean="0"/>
              <a:t>New administration (X3</a:t>
            </a:r>
            <a:r>
              <a:rPr lang="en-US" sz="1000" dirty="0" smtClean="0"/>
              <a:t>)</a:t>
            </a:r>
            <a:endParaRPr lang="en-US" sz="1000" dirty="0"/>
          </a:p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  <p:sp>
        <p:nvSpPr>
          <p:cNvPr id="13350" name="Oval 40"/>
          <p:cNvSpPr>
            <a:spLocks noChangeArrowheads="1"/>
          </p:cNvSpPr>
          <p:nvPr/>
        </p:nvSpPr>
        <p:spPr bwMode="auto">
          <a:xfrm>
            <a:off x="5884863" y="5873750"/>
            <a:ext cx="146050" cy="146050"/>
          </a:xfrm>
          <a:prstGeom prst="ellipse">
            <a:avLst/>
          </a:prstGeom>
          <a:solidFill>
            <a:srgbClr val="F00000"/>
          </a:solidFill>
          <a:ln w="14224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Oval 41"/>
          <p:cNvSpPr>
            <a:spLocks noChangeArrowheads="1"/>
          </p:cNvSpPr>
          <p:nvPr/>
        </p:nvSpPr>
        <p:spPr bwMode="auto">
          <a:xfrm>
            <a:off x="4267200" y="3740150"/>
            <a:ext cx="146050" cy="146050"/>
          </a:xfrm>
          <a:prstGeom prst="ellipse">
            <a:avLst/>
          </a:prstGeom>
          <a:solidFill>
            <a:srgbClr val="F00000"/>
          </a:solidFill>
          <a:ln w="14224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Oval 42"/>
          <p:cNvSpPr>
            <a:spLocks noChangeArrowheads="1"/>
          </p:cNvSpPr>
          <p:nvPr/>
        </p:nvSpPr>
        <p:spPr bwMode="auto">
          <a:xfrm>
            <a:off x="595313" y="5638800"/>
            <a:ext cx="146050" cy="146050"/>
          </a:xfrm>
          <a:prstGeom prst="ellipse">
            <a:avLst/>
          </a:prstGeom>
          <a:solidFill>
            <a:srgbClr val="F00000"/>
          </a:solidFill>
          <a:ln w="14224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Oval 43"/>
          <p:cNvSpPr>
            <a:spLocks noChangeArrowheads="1"/>
          </p:cNvSpPr>
          <p:nvPr/>
        </p:nvSpPr>
        <p:spPr bwMode="auto">
          <a:xfrm>
            <a:off x="61913" y="692150"/>
            <a:ext cx="146050" cy="146050"/>
          </a:xfrm>
          <a:prstGeom prst="ellipse">
            <a:avLst/>
          </a:prstGeom>
          <a:solidFill>
            <a:srgbClr val="F00000"/>
          </a:solidFill>
          <a:ln w="14224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Oval 44"/>
          <p:cNvSpPr>
            <a:spLocks noChangeArrowheads="1"/>
          </p:cNvSpPr>
          <p:nvPr/>
        </p:nvSpPr>
        <p:spPr bwMode="auto">
          <a:xfrm>
            <a:off x="2438400" y="1377950"/>
            <a:ext cx="146050" cy="146050"/>
          </a:xfrm>
          <a:prstGeom prst="ellipse">
            <a:avLst/>
          </a:prstGeom>
          <a:solidFill>
            <a:srgbClr val="F00000"/>
          </a:solidFill>
          <a:ln w="14224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Oval 45"/>
          <p:cNvSpPr>
            <a:spLocks noChangeArrowheads="1"/>
          </p:cNvSpPr>
          <p:nvPr/>
        </p:nvSpPr>
        <p:spPr bwMode="auto">
          <a:xfrm>
            <a:off x="5029200" y="762000"/>
            <a:ext cx="146050" cy="146050"/>
          </a:xfrm>
          <a:prstGeom prst="ellipse">
            <a:avLst/>
          </a:prstGeom>
          <a:solidFill>
            <a:srgbClr val="F00000"/>
          </a:solidFill>
          <a:ln w="14224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Oval 46"/>
          <p:cNvSpPr>
            <a:spLocks noChangeArrowheads="1"/>
          </p:cNvSpPr>
          <p:nvPr/>
        </p:nvSpPr>
        <p:spPr bwMode="auto">
          <a:xfrm>
            <a:off x="7399338" y="463550"/>
            <a:ext cx="146050" cy="146050"/>
          </a:xfrm>
          <a:prstGeom prst="ellipse">
            <a:avLst/>
          </a:prstGeom>
          <a:solidFill>
            <a:srgbClr val="F00000"/>
          </a:solidFill>
          <a:ln w="14224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6400800"/>
            <a:ext cx="1866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Cyrus Ortiz-Luis</a:t>
            </a:r>
            <a:endParaRPr lang="en-US" sz="1600" dirty="0"/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5103">
            <a:off x="2702692" y="5524734"/>
            <a:ext cx="1159058" cy="108424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scene3d>
            <a:camera prst="perspectiveContrastingRightFacing" fov="4800000">
              <a:rot lat="21517471" lon="20103440" rev="410205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3429000" cy="6924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Social trends:</a:t>
            </a:r>
          </a:p>
          <a:p>
            <a:r>
              <a:rPr lang="en-US" sz="1200" dirty="0" smtClean="0"/>
              <a:t>Resistance/dwindling of teacher unions</a:t>
            </a:r>
          </a:p>
          <a:p>
            <a:r>
              <a:rPr lang="en-US" sz="1200" dirty="0" smtClean="0"/>
              <a:t>Immigration issues</a:t>
            </a:r>
          </a:p>
          <a:p>
            <a:r>
              <a:rPr lang="en-US" sz="1200" dirty="0" smtClean="0"/>
              <a:t>Social media networking</a:t>
            </a:r>
          </a:p>
          <a:p>
            <a:r>
              <a:rPr lang="en-US" sz="1200" dirty="0" smtClean="0"/>
              <a:t>Access to technology</a:t>
            </a:r>
          </a:p>
          <a:p>
            <a:r>
              <a:rPr lang="en-US" sz="1200" dirty="0" smtClean="0"/>
              <a:t>Charter Schools (impacted by research)</a:t>
            </a:r>
          </a:p>
          <a:p>
            <a:r>
              <a:rPr lang="en-US" sz="1200" dirty="0" smtClean="0"/>
              <a:t>Home school</a:t>
            </a:r>
          </a:p>
          <a:p>
            <a:r>
              <a:rPr lang="en-US" sz="1200" dirty="0" smtClean="0"/>
              <a:t>Online school</a:t>
            </a:r>
          </a:p>
          <a:p>
            <a:r>
              <a:rPr lang="en-US" sz="1200" dirty="0" smtClean="0"/>
              <a:t>Private/Church Schools</a:t>
            </a:r>
          </a:p>
          <a:p>
            <a:r>
              <a:rPr lang="en-US" sz="1200" dirty="0" smtClean="0"/>
              <a:t>GI Bill Military have access to college education</a:t>
            </a:r>
          </a:p>
          <a:p>
            <a:r>
              <a:rPr lang="en-US" sz="1200" dirty="0" smtClean="0"/>
              <a:t>Homelessness</a:t>
            </a:r>
          </a:p>
          <a:p>
            <a:endParaRPr lang="en-US" sz="1200" dirty="0"/>
          </a:p>
          <a:p>
            <a:r>
              <a:rPr lang="en-US" sz="1200" b="1" dirty="0" smtClean="0"/>
              <a:t>Political &amp; Legal trends:</a:t>
            </a:r>
          </a:p>
          <a:p>
            <a:r>
              <a:rPr lang="en-US" sz="1200" dirty="0" smtClean="0"/>
              <a:t>NCLB/RTT/ADA/IDEA</a:t>
            </a:r>
          </a:p>
          <a:p>
            <a:r>
              <a:rPr lang="en-US" sz="1200" dirty="0" smtClean="0"/>
              <a:t>Dream Act</a:t>
            </a:r>
          </a:p>
          <a:p>
            <a:r>
              <a:rPr lang="en-US" sz="1200" dirty="0" smtClean="0"/>
              <a:t>State programs</a:t>
            </a:r>
          </a:p>
          <a:p>
            <a:r>
              <a:rPr lang="en-US" sz="1200" dirty="0" smtClean="0"/>
              <a:t>Propositions</a:t>
            </a:r>
          </a:p>
          <a:p>
            <a:r>
              <a:rPr lang="en-US" sz="1200" dirty="0" smtClean="0"/>
              <a:t>Funding</a:t>
            </a:r>
          </a:p>
          <a:p>
            <a:r>
              <a:rPr lang="en-US" sz="1200" dirty="0" smtClean="0"/>
              <a:t>Merit Pay</a:t>
            </a:r>
          </a:p>
          <a:p>
            <a:r>
              <a:rPr lang="en-US" sz="1200" dirty="0" smtClean="0"/>
              <a:t>Unions</a:t>
            </a:r>
          </a:p>
          <a:p>
            <a:r>
              <a:rPr lang="en-US" sz="1200" dirty="0" smtClean="0"/>
              <a:t>Teacher/principal evaluation</a:t>
            </a:r>
          </a:p>
          <a:p>
            <a:r>
              <a:rPr lang="en-US" sz="1200" dirty="0" smtClean="0"/>
              <a:t>School board elections</a:t>
            </a:r>
          </a:p>
          <a:p>
            <a:endParaRPr lang="en-US" sz="1200" b="1" dirty="0"/>
          </a:p>
          <a:p>
            <a:r>
              <a:rPr lang="en-US" sz="1200" b="1" dirty="0" smtClean="0"/>
              <a:t>Economic trends:</a:t>
            </a:r>
          </a:p>
          <a:p>
            <a:r>
              <a:rPr lang="en-US" sz="1200" dirty="0" smtClean="0"/>
              <a:t>Bad economy</a:t>
            </a:r>
          </a:p>
          <a:p>
            <a:r>
              <a:rPr lang="en-US" sz="1200" dirty="0" smtClean="0"/>
              <a:t>Unemployment</a:t>
            </a:r>
          </a:p>
          <a:p>
            <a:r>
              <a:rPr lang="en-US" sz="1200" dirty="0" smtClean="0"/>
              <a:t>Homeless students</a:t>
            </a:r>
          </a:p>
          <a:p>
            <a:r>
              <a:rPr lang="en-US" sz="1200" dirty="0" smtClean="0"/>
              <a:t>Increase poverty</a:t>
            </a:r>
          </a:p>
          <a:p>
            <a:r>
              <a:rPr lang="en-US" sz="1200" dirty="0" smtClean="0"/>
              <a:t>Increase class size</a:t>
            </a:r>
          </a:p>
          <a:p>
            <a:r>
              <a:rPr lang="en-US" sz="1200" dirty="0" smtClean="0"/>
              <a:t>Merit Pay</a:t>
            </a:r>
          </a:p>
          <a:p>
            <a:r>
              <a:rPr lang="en-US" sz="1200" dirty="0" smtClean="0"/>
              <a:t>Prop 30</a:t>
            </a:r>
          </a:p>
          <a:p>
            <a:r>
              <a:rPr lang="en-US" sz="1200" dirty="0" smtClean="0"/>
              <a:t>Pink Slips</a:t>
            </a:r>
          </a:p>
          <a:p>
            <a:r>
              <a:rPr lang="en-US" sz="1200" dirty="0" smtClean="0"/>
              <a:t>Program cuts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419600" y="381000"/>
            <a:ext cx="3886200" cy="3416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Educational Trends:</a:t>
            </a:r>
          </a:p>
          <a:p>
            <a:r>
              <a:rPr lang="en-US" sz="1200" dirty="0" smtClean="0"/>
              <a:t>Common Core - NCLB</a:t>
            </a:r>
          </a:p>
          <a:p>
            <a:r>
              <a:rPr lang="en-US" sz="1200" dirty="0" smtClean="0"/>
              <a:t>Class size increase</a:t>
            </a:r>
          </a:p>
          <a:p>
            <a:r>
              <a:rPr lang="en-US" sz="1200" dirty="0" smtClean="0"/>
              <a:t>RTI (response to intervention)</a:t>
            </a:r>
          </a:p>
          <a:p>
            <a:r>
              <a:rPr lang="en-US" sz="1200" dirty="0" smtClean="0"/>
              <a:t>PLC’s</a:t>
            </a:r>
          </a:p>
          <a:p>
            <a:r>
              <a:rPr lang="en-US" sz="1200" dirty="0" smtClean="0"/>
              <a:t>Resistance or progressive to change</a:t>
            </a:r>
          </a:p>
          <a:p>
            <a:r>
              <a:rPr lang="en-US" sz="1200" dirty="0" smtClean="0"/>
              <a:t>Accountability</a:t>
            </a:r>
          </a:p>
          <a:p>
            <a:r>
              <a:rPr lang="en-US" sz="1200" dirty="0" smtClean="0"/>
              <a:t>Assessment/data</a:t>
            </a:r>
          </a:p>
          <a:p>
            <a:r>
              <a:rPr lang="en-US" sz="1200" dirty="0" smtClean="0"/>
              <a:t>Leadership</a:t>
            </a:r>
          </a:p>
          <a:p>
            <a:r>
              <a:rPr lang="en-US" sz="1200" dirty="0" smtClean="0"/>
              <a:t>Project based learning</a:t>
            </a:r>
          </a:p>
          <a:p>
            <a:r>
              <a:rPr lang="en-US" sz="1200" dirty="0" smtClean="0"/>
              <a:t>Positive behavior intervention system</a:t>
            </a:r>
          </a:p>
          <a:p>
            <a:endParaRPr lang="en-US" sz="1200" dirty="0"/>
          </a:p>
          <a:p>
            <a:r>
              <a:rPr lang="en-US" sz="1200" b="1" dirty="0" smtClean="0"/>
              <a:t>Purpose of Education:</a:t>
            </a:r>
          </a:p>
          <a:p>
            <a:r>
              <a:rPr lang="en-US" sz="1200" dirty="0" smtClean="0"/>
              <a:t>Instill civic values in students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Common design of who we </a:t>
            </a:r>
            <a:r>
              <a:rPr lang="en-US" sz="1200" dirty="0" smtClean="0"/>
              <a:t>are as a nation</a:t>
            </a:r>
            <a:endParaRPr lang="en-US" sz="1200" dirty="0"/>
          </a:p>
          <a:p>
            <a:r>
              <a:rPr lang="en-US" sz="1200" dirty="0" smtClean="0"/>
              <a:t>National culture of immigrants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5368197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34039</TotalTime>
  <Words>223</Words>
  <Application>Microsoft Macintosh PowerPoint</Application>
  <PresentationFormat>On-screen Show (4:3)</PresentationFormat>
  <Paragraphs>116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iits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iits</dc:creator>
  <cp:lastModifiedBy>Cyrus Ortiz-Luis</cp:lastModifiedBy>
  <cp:revision>23</cp:revision>
  <dcterms:created xsi:type="dcterms:W3CDTF">2007-09-18T20:32:52Z</dcterms:created>
  <dcterms:modified xsi:type="dcterms:W3CDTF">2013-04-30T03:30:05Z</dcterms:modified>
</cp:coreProperties>
</file>